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Quantico"/>
      <p:regular r:id="rId17"/>
      <p:bold r:id="rId18"/>
      <p:italic r:id="rId19"/>
      <p:boldItalic r:id="rId20"/>
    </p:embeddedFont>
    <p:embeddedFont>
      <p:font typeface="Titillium Web Ligh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ntico-boldItalic.fntdata"/><Relationship Id="rId11" Type="http://schemas.openxmlformats.org/officeDocument/2006/relationships/slide" Target="slides/slide6.xml"/><Relationship Id="rId22" Type="http://schemas.openxmlformats.org/officeDocument/2006/relationships/font" Target="fonts/TitilliumWebLight-bold.fntdata"/><Relationship Id="rId10" Type="http://schemas.openxmlformats.org/officeDocument/2006/relationships/slide" Target="slides/slide5.xml"/><Relationship Id="rId21" Type="http://schemas.openxmlformats.org/officeDocument/2006/relationships/font" Target="fonts/TitilliumWebLight-regular.fntdata"/><Relationship Id="rId13" Type="http://schemas.openxmlformats.org/officeDocument/2006/relationships/slide" Target="slides/slide8.xml"/><Relationship Id="rId24" Type="http://schemas.openxmlformats.org/officeDocument/2006/relationships/font" Target="fonts/TitilliumWebLight-boldItalic.fntdata"/><Relationship Id="rId12" Type="http://schemas.openxmlformats.org/officeDocument/2006/relationships/slide" Target="slides/slide7.xml"/><Relationship Id="rId23" Type="http://schemas.openxmlformats.org/officeDocument/2006/relationships/font" Target="fonts/TitilliumWeb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Quantic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Quantico-italic.fntdata"/><Relationship Id="rId6" Type="http://schemas.openxmlformats.org/officeDocument/2006/relationships/slide" Target="slides/slide1.xml"/><Relationship Id="rId18" Type="http://schemas.openxmlformats.org/officeDocument/2006/relationships/font" Target="fonts/Quantic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e644ec8f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e644ec8f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fd29a1d8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fd29a1d8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fd29a1d8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fd29a1d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e644ec8f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e644ec8f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e896d7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e896d7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Titillium Web Light"/>
              <a:buAutoNum type="arabicPeriod"/>
            </a:pPr>
            <a:r>
              <a:rPr lang="en" sz="2400">
                <a:latin typeface="Titillium Web Light"/>
                <a:ea typeface="Titillium Web Light"/>
                <a:cs typeface="Titillium Web Light"/>
                <a:sym typeface="Titillium Web Light"/>
              </a:rPr>
              <a:t>To calculate the smear our logic is that the most common feature between all images is any attenuation or issues with lense of camera (smear). If we take average image we should be left with mask of smear. We had the grey scale the images to normalize them for our applciaiton since smear isn't color based.To get that we divided every pixel of every image by the # of images per camera and added it to a common new mean image. </a:t>
            </a:r>
            <a:endParaRPr sz="24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e896d7b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e896d7b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e896d7b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e896d7b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rgbClr val="000000"/>
              </a:buClr>
              <a:buSzPts val="2400"/>
              <a:buFont typeface="Titillium Web Light"/>
              <a:buChar char="▫"/>
            </a:pPr>
            <a:r>
              <a:rPr lang="en" sz="2400">
                <a:latin typeface="Titillium Web Light"/>
                <a:ea typeface="Titillium Web Light"/>
                <a:cs typeface="Titillium Web Light"/>
                <a:sym typeface="Titillium Web Light"/>
              </a:rPr>
              <a:t>The mean image makes it easier to see smear but harder for the computer to process since mean image has gradience throughout it and noise. When we were trying to process the noise we ran into issues (cam 0) that feature could have been mistaken for smear. Can be seen in binary image mask since it covers areas that the smear doesnt cover and vice versa</a:t>
            </a:r>
            <a:endParaRPr sz="2400">
              <a:latin typeface="Titillium Web Light"/>
              <a:ea typeface="Titillium Web Light"/>
              <a:cs typeface="Titillium Web Light"/>
              <a:sym typeface="Titillium Web Light"/>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e896d7b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e896d7b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fd29a1d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fd29a1d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fd29a1d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fd29a1d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fd29a1d8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fd29a1d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txBox="1"/>
          <p:nvPr>
            <p:ph type="ctrTitle"/>
          </p:nvPr>
        </p:nvSpPr>
        <p:spPr>
          <a:xfrm>
            <a:off x="975250" y="1991825"/>
            <a:ext cx="7193400" cy="1159800"/>
          </a:xfrm>
          <a:prstGeom prst="rect">
            <a:avLst/>
          </a:prstGeom>
        </p:spPr>
        <p:txBody>
          <a:bodyPr anchorCtr="0" anchor="ctr" bIns="0" lIns="0" spcFirstLastPara="1" rIns="0" wrap="square" tIns="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only curves">
  <p:cSld name="BLANK_2">
    <p:spTree>
      <p:nvGrpSpPr>
        <p:cNvPr id="76" name="Shape 76"/>
        <p:cNvGrpSpPr/>
        <p:nvPr/>
      </p:nvGrpSpPr>
      <p:grpSpPr>
        <a:xfrm>
          <a:off x="0" y="0"/>
          <a:ext cx="0" cy="0"/>
          <a:chOff x="0" y="0"/>
          <a:chExt cx="0" cy="0"/>
        </a:xfrm>
      </p:grpSpPr>
      <p:sp>
        <p:nvSpPr>
          <p:cNvPr id="77" name="Google Shape;77;p11"/>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BLANK_1">
    <p:bg>
      <p:bgPr>
        <a:gradFill>
          <a:gsLst>
            <a:gs pos="0">
              <a:schemeClr val="lt1"/>
            </a:gs>
            <a:gs pos="100000">
              <a:srgbClr val="ECF7EB"/>
            </a:gs>
          </a:gsLst>
          <a:path path="circle">
            <a:fillToRect b="100%" r="100%"/>
          </a:path>
          <a:tileRect l="-100%" t="-100%"/>
        </a:gradFill>
      </p:bgPr>
    </p:bg>
    <p:spTree>
      <p:nvGrpSpPr>
        <p:cNvPr id="79" name="Shape 79"/>
        <p:cNvGrpSpPr/>
        <p:nvPr/>
      </p:nvGrpSpPr>
      <p:grpSpPr>
        <a:xfrm>
          <a:off x="0" y="0"/>
          <a:ext cx="0" cy="0"/>
          <a:chOff x="0" y="0"/>
          <a:chExt cx="0" cy="0"/>
        </a:xfrm>
      </p:grpSpPr>
      <p:sp>
        <p:nvSpPr>
          <p:cNvPr id="80" name="Google Shape;80;p12"/>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82" name="Shape 82"/>
        <p:cNvGrpSpPr/>
        <p:nvPr/>
      </p:nvGrpSpPr>
      <p:grpSpPr>
        <a:xfrm>
          <a:off x="0" y="0"/>
          <a:ext cx="0" cy="0"/>
          <a:chOff x="0" y="0"/>
          <a:chExt cx="0" cy="0"/>
        </a:xfrm>
      </p:grpSpPr>
      <p:sp>
        <p:nvSpPr>
          <p:cNvPr id="83" name="Google Shape;83;p1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1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3"/>
          <p:cNvSpPr txBox="1"/>
          <p:nvPr>
            <p:ph type="ctrTitle"/>
          </p:nvPr>
        </p:nvSpPr>
        <p:spPr>
          <a:xfrm>
            <a:off x="975250" y="1695925"/>
            <a:ext cx="71934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 name="Google Shape;19;p3"/>
          <p:cNvSpPr txBox="1"/>
          <p:nvPr>
            <p:ph idx="1" type="subTitle"/>
          </p:nvPr>
        </p:nvSpPr>
        <p:spPr>
          <a:xfrm>
            <a:off x="975250" y="2876427"/>
            <a:ext cx="7193400" cy="3747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p:txBody>
      </p:sp>
      <p:sp>
        <p:nvSpPr>
          <p:cNvPr id="20" name="Google Shape;20;p3"/>
          <p:cNvSpPr/>
          <p:nvPr/>
        </p:nvSpPr>
        <p:spPr>
          <a:xfrm>
            <a:off x="998106" y="1436550"/>
            <a:ext cx="666900" cy="666900"/>
          </a:xfrm>
          <a:prstGeom prst="rect">
            <a:avLst/>
          </a:prstGeom>
          <a:noFill/>
          <a:ln cap="flat" cmpd="sng" w="952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a:stCxn id="20" idx="1"/>
          </p:cNvCxnSpPr>
          <p:nvPr/>
        </p:nvCxnSpPr>
        <p:spPr>
          <a:xfrm rot="10800000">
            <a:off x="6" y="1770000"/>
            <a:ext cx="998100" cy="0"/>
          </a:xfrm>
          <a:prstGeom prst="straightConnector1">
            <a:avLst/>
          </a:prstGeom>
          <a:noFill/>
          <a:ln cap="flat" cmpd="sng" w="9525">
            <a:solidFill>
              <a:schemeClr val="lt2"/>
            </a:solidFill>
            <a:prstDash val="solid"/>
            <a:miter lim="8000"/>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2" name="Shape 22"/>
        <p:cNvGrpSpPr/>
        <p:nvPr/>
      </p:nvGrpSpPr>
      <p:grpSpPr>
        <a:xfrm>
          <a:off x="0" y="0"/>
          <a:ext cx="0" cy="0"/>
          <a:chOff x="0" y="0"/>
          <a:chExt cx="0" cy="0"/>
        </a:xfrm>
      </p:grpSpPr>
      <p:sp>
        <p:nvSpPr>
          <p:cNvPr id="23" name="Google Shape;23;p4"/>
          <p:cNvSpPr/>
          <p:nvPr/>
        </p:nvSpPr>
        <p:spPr>
          <a:xfrm>
            <a:off x="0" y="0"/>
            <a:ext cx="9146436" cy="5144872"/>
          </a:xfrm>
          <a:custGeom>
            <a:rect b="b" l="l" r="r" t="t"/>
            <a:pathLst>
              <a:path extrusionOk="0" h="1948815" w="3464559">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a:off x="3106631" y="-281576"/>
            <a:ext cx="2930737" cy="288210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txBox="1"/>
          <p:nvPr/>
        </p:nvSpPr>
        <p:spPr>
          <a:xfrm>
            <a:off x="3593400" y="763111"/>
            <a:ext cx="1957200" cy="647400"/>
          </a:xfrm>
          <a:prstGeom prst="rect">
            <a:avLst/>
          </a:prstGeom>
          <a:noFill/>
          <a:ln>
            <a:noFill/>
          </a:ln>
          <a:effectLst>
            <a:outerShdw rotWithShape="0" algn="bl" dir="5400000" dist="38100">
              <a:schemeClr val="accent1">
                <a:alpha val="25000"/>
              </a:schemeClr>
            </a:outerShdw>
          </a:effectLst>
        </p:spPr>
        <p:txBody>
          <a:bodyPr anchorCtr="0" anchor="t" bIns="0" lIns="0" spcFirstLastPara="1" rIns="0" wrap="square" tIns="0">
            <a:noAutofit/>
          </a:bodyPr>
          <a:lstStyle/>
          <a:p>
            <a:pPr indent="0" lvl="0" marL="0" rtl="0" algn="ctr">
              <a:spcBef>
                <a:spcPts val="0"/>
              </a:spcBef>
              <a:spcAft>
                <a:spcPts val="0"/>
              </a:spcAft>
              <a:buNone/>
            </a:pPr>
            <a:r>
              <a:rPr lang="en" sz="4800">
                <a:solidFill>
                  <a:schemeClr val="lt2"/>
                </a:solidFill>
                <a:latin typeface="Quantico"/>
                <a:ea typeface="Quantico"/>
                <a:cs typeface="Quantico"/>
                <a:sym typeface="Quantico"/>
              </a:rPr>
              <a:t>“</a:t>
            </a:r>
            <a:endParaRPr sz="4800">
              <a:solidFill>
                <a:schemeClr val="lt2"/>
              </a:solidFill>
              <a:latin typeface="Quantico"/>
              <a:ea typeface="Quantico"/>
              <a:cs typeface="Quantico"/>
              <a:sym typeface="Quantico"/>
            </a:endParaRPr>
          </a:p>
        </p:txBody>
      </p:sp>
      <p:sp>
        <p:nvSpPr>
          <p:cNvPr id="26" name="Google Shape;26;p4"/>
          <p:cNvSpPr/>
          <p:nvPr/>
        </p:nvSpPr>
        <p:spPr>
          <a:xfrm rot="5400000">
            <a:off x="4239769" y="687212"/>
            <a:ext cx="666900" cy="666900"/>
          </a:xfrm>
          <a:prstGeom prst="rect">
            <a:avLst/>
          </a:prstGeom>
          <a:noFill/>
          <a:ln cap="flat" cmpd="sng" w="952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4"/>
          <p:cNvCxnSpPr>
            <a:stCxn id="26" idx="1"/>
          </p:cNvCxnSpPr>
          <p:nvPr/>
        </p:nvCxnSpPr>
        <p:spPr>
          <a:xfrm rot="10800000">
            <a:off x="4573219" y="-88"/>
            <a:ext cx="0" cy="687300"/>
          </a:xfrm>
          <a:prstGeom prst="straightConnector1">
            <a:avLst/>
          </a:prstGeom>
          <a:noFill/>
          <a:ln cap="flat" cmpd="sng" w="9525">
            <a:solidFill>
              <a:schemeClr val="lt2"/>
            </a:solidFill>
            <a:prstDash val="solid"/>
            <a:miter lim="8000"/>
            <a:headEnd len="med" w="med" type="none"/>
            <a:tailEnd len="med" w="med" type="none"/>
          </a:ln>
        </p:spPr>
      </p:cxnSp>
      <p:sp>
        <p:nvSpPr>
          <p:cNvPr id="28" name="Google Shape;28;p4"/>
          <p:cNvSpPr txBox="1"/>
          <p:nvPr>
            <p:ph idx="1" type="body"/>
          </p:nvPr>
        </p:nvSpPr>
        <p:spPr>
          <a:xfrm>
            <a:off x="975250" y="1780800"/>
            <a:ext cx="7193400" cy="819900"/>
          </a:xfrm>
          <a:prstGeom prst="rect">
            <a:avLst/>
          </a:prstGeom>
        </p:spPr>
        <p:txBody>
          <a:bodyPr anchorCtr="0" anchor="t" bIns="0" lIns="0" spcFirstLastPara="1" rIns="0" wrap="square" tIns="0">
            <a:noAutofit/>
          </a:bodyPr>
          <a:lstStyle>
            <a:lvl1pPr indent="-431800" lvl="0" marL="457200" rtl="0" algn="ctr">
              <a:spcBef>
                <a:spcPts val="600"/>
              </a:spcBef>
              <a:spcAft>
                <a:spcPts val="0"/>
              </a:spcAft>
              <a:buSzPts val="3200"/>
              <a:buChar char="▫"/>
              <a:defRPr sz="3200"/>
            </a:lvl1pPr>
            <a:lvl2pPr indent="-431800" lvl="1" marL="914400" rtl="0" algn="ctr">
              <a:spcBef>
                <a:spcPts val="0"/>
              </a:spcBef>
              <a:spcAft>
                <a:spcPts val="0"/>
              </a:spcAft>
              <a:buSzPts val="3200"/>
              <a:buChar char="▫"/>
              <a:defRPr sz="3200"/>
            </a:lvl2pPr>
            <a:lvl3pPr indent="-431800" lvl="2" marL="1371600" rtl="0" algn="ctr">
              <a:spcBef>
                <a:spcPts val="0"/>
              </a:spcBef>
              <a:spcAft>
                <a:spcPts val="0"/>
              </a:spcAft>
              <a:buSzPts val="3200"/>
              <a:buChar char="▫"/>
              <a:defRPr sz="3200"/>
            </a:lvl3pPr>
            <a:lvl4pPr indent="-431800" lvl="3" marL="1828800" rtl="0" algn="ctr">
              <a:spcBef>
                <a:spcPts val="0"/>
              </a:spcBef>
              <a:spcAft>
                <a:spcPts val="0"/>
              </a:spcAft>
              <a:buSzPts val="3200"/>
              <a:buChar char="▫"/>
              <a:defRPr sz="3200"/>
            </a:lvl4pPr>
            <a:lvl5pPr indent="-431800" lvl="4" marL="2286000" rtl="0" algn="ctr">
              <a:spcBef>
                <a:spcPts val="0"/>
              </a:spcBef>
              <a:spcAft>
                <a:spcPts val="0"/>
              </a:spcAft>
              <a:buSzPts val="3200"/>
              <a:buChar char="▫"/>
              <a:defRPr sz="3200"/>
            </a:lvl5pPr>
            <a:lvl6pPr indent="-431800" lvl="5" marL="2743200" rtl="0" algn="ctr">
              <a:spcBef>
                <a:spcPts val="0"/>
              </a:spcBef>
              <a:spcAft>
                <a:spcPts val="0"/>
              </a:spcAft>
              <a:buSzPts val="3200"/>
              <a:buChar char="▫"/>
              <a:defRPr sz="3200"/>
            </a:lvl6pPr>
            <a:lvl7pPr indent="-431800" lvl="6" marL="3200400" rtl="0" algn="ctr">
              <a:spcBef>
                <a:spcPts val="0"/>
              </a:spcBef>
              <a:spcAft>
                <a:spcPts val="0"/>
              </a:spcAft>
              <a:buSzPts val="3200"/>
              <a:buChar char="▫"/>
              <a:defRPr sz="3200"/>
            </a:lvl7pPr>
            <a:lvl8pPr indent="-431800" lvl="7" marL="3657600" rtl="0" algn="ctr">
              <a:spcBef>
                <a:spcPts val="0"/>
              </a:spcBef>
              <a:spcAft>
                <a:spcPts val="0"/>
              </a:spcAft>
              <a:buSzPts val="3200"/>
              <a:buChar char="▫"/>
              <a:defRPr sz="3200"/>
            </a:lvl8pPr>
            <a:lvl9pPr indent="-431800" lvl="8" marL="4114800" algn="ctr">
              <a:spcBef>
                <a:spcPts val="0"/>
              </a:spcBef>
              <a:spcAft>
                <a:spcPts val="0"/>
              </a:spcAft>
              <a:buSzPts val="3200"/>
              <a:buChar char="▫"/>
              <a:defRPr sz="3200"/>
            </a:lvl9pPr>
          </a:lstStyle>
          <a:p/>
        </p:txBody>
      </p:sp>
      <p:sp>
        <p:nvSpPr>
          <p:cNvPr id="29" name="Google Shape;29;p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cap="flat" cmpd="sng" w="9525">
            <a:solidFill>
              <a:schemeClr val="lt2"/>
            </a:solidFill>
            <a:prstDash val="solid"/>
            <a:round/>
            <a:headEnd len="med" w="med" type="none"/>
            <a:tailEnd len="med" w="med" type="diamond"/>
          </a:ln>
        </p:spPr>
      </p:cxnSp>
      <p:sp>
        <p:nvSpPr>
          <p:cNvPr id="35" name="Google Shape;35;p5"/>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5"/>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7" name="Google Shape;37;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8" name="Shape 38"/>
        <p:cNvGrpSpPr/>
        <p:nvPr/>
      </p:nvGrpSpPr>
      <p:grpSpPr>
        <a:xfrm>
          <a:off x="0" y="0"/>
          <a:ext cx="0" cy="0"/>
          <a:chOff x="0" y="0"/>
          <a:chExt cx="0" cy="0"/>
        </a:xfrm>
      </p:grpSpPr>
      <p:sp>
        <p:nvSpPr>
          <p:cNvPr id="39" name="Google Shape;39;p6"/>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6"/>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 name="Google Shape;41;p6"/>
          <p:cNvSpPr txBox="1"/>
          <p:nvPr>
            <p:ph idx="1" type="body"/>
          </p:nvPr>
        </p:nvSpPr>
        <p:spPr>
          <a:xfrm>
            <a:off x="975275" y="1575125"/>
            <a:ext cx="3409200" cy="27027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2" name="Google Shape;42;p6"/>
          <p:cNvSpPr txBox="1"/>
          <p:nvPr>
            <p:ph idx="2" type="body"/>
          </p:nvPr>
        </p:nvSpPr>
        <p:spPr>
          <a:xfrm>
            <a:off x="4759453" y="1575125"/>
            <a:ext cx="3409200" cy="27027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3" name="Google Shape;43;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6"/>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6" name="Google Shape;46;p6"/>
          <p:cNvCxnSpPr/>
          <p:nvPr/>
        </p:nvCxnSpPr>
        <p:spPr>
          <a:xfrm>
            <a:off x="-6" y="1260950"/>
            <a:ext cx="840900" cy="0"/>
          </a:xfrm>
          <a:prstGeom prst="straightConnector1">
            <a:avLst/>
          </a:prstGeom>
          <a:noFill/>
          <a:ln cap="flat" cmpd="sng" w="9525">
            <a:solidFill>
              <a:schemeClr val="lt2"/>
            </a:solidFill>
            <a:prstDash val="solid"/>
            <a:round/>
            <a:headEnd len="med" w="med" type="none"/>
            <a:tailEnd len="med" w="med" type="diamon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7" name="Shape 47"/>
        <p:cNvGrpSpPr/>
        <p:nvPr/>
      </p:nvGrpSpPr>
      <p:grpSpPr>
        <a:xfrm>
          <a:off x="0" y="0"/>
          <a:ext cx="0" cy="0"/>
          <a:chOff x="0" y="0"/>
          <a:chExt cx="0" cy="0"/>
        </a:xfrm>
      </p:grpSpPr>
      <p:sp>
        <p:nvSpPr>
          <p:cNvPr id="48" name="Google Shape;48;p7"/>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7"/>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7"/>
          <p:cNvSpPr txBox="1"/>
          <p:nvPr>
            <p:ph idx="1" type="body"/>
          </p:nvPr>
        </p:nvSpPr>
        <p:spPr>
          <a:xfrm>
            <a:off x="975250"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7"/>
          <p:cNvSpPr txBox="1"/>
          <p:nvPr>
            <p:ph idx="2" type="body"/>
          </p:nvPr>
        </p:nvSpPr>
        <p:spPr>
          <a:xfrm>
            <a:off x="3470356"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3" name="Google Shape;53;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7"/>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7"/>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6" name="Google Shape;56;p7"/>
          <p:cNvCxnSpPr/>
          <p:nvPr/>
        </p:nvCxnSpPr>
        <p:spPr>
          <a:xfrm>
            <a:off x="-6" y="1260950"/>
            <a:ext cx="840900" cy="0"/>
          </a:xfrm>
          <a:prstGeom prst="straightConnector1">
            <a:avLst/>
          </a:prstGeom>
          <a:noFill/>
          <a:ln cap="flat" cmpd="sng" w="9525">
            <a:solidFill>
              <a:schemeClr val="lt2"/>
            </a:solidFill>
            <a:prstDash val="solid"/>
            <a:round/>
            <a:headEnd len="med" w="med" type="none"/>
            <a:tailEnd len="med" w="med" type="diamon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7" name="Shape 57"/>
        <p:cNvGrpSpPr/>
        <p:nvPr/>
      </p:nvGrpSpPr>
      <p:grpSpPr>
        <a:xfrm>
          <a:off x="0" y="0"/>
          <a:ext cx="0" cy="0"/>
          <a:chOff x="0" y="0"/>
          <a:chExt cx="0" cy="0"/>
        </a:xfrm>
      </p:grpSpPr>
      <p:sp>
        <p:nvSpPr>
          <p:cNvPr id="58" name="Google Shape;58;p8"/>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8"/>
          <p:cNvSpPr txBox="1"/>
          <p:nvPr>
            <p:ph type="title"/>
          </p:nvPr>
        </p:nvSpPr>
        <p:spPr>
          <a:xfrm>
            <a:off x="975250" y="1065267"/>
            <a:ext cx="7193400" cy="3936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63" name="Google Shape;63;p8"/>
          <p:cNvCxnSpPr/>
          <p:nvPr/>
        </p:nvCxnSpPr>
        <p:spPr>
          <a:xfrm>
            <a:off x="-6" y="1260950"/>
            <a:ext cx="840900" cy="0"/>
          </a:xfrm>
          <a:prstGeom prst="straightConnector1">
            <a:avLst/>
          </a:prstGeom>
          <a:noFill/>
          <a:ln cap="flat" cmpd="sng" w="9525">
            <a:solidFill>
              <a:schemeClr val="lt2"/>
            </a:solidFill>
            <a:prstDash val="solid"/>
            <a:round/>
            <a:headEnd len="med" w="med" type="none"/>
            <a:tailEnd len="med" w="med" type="diamon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4" name="Shape 64"/>
        <p:cNvGrpSpPr/>
        <p:nvPr/>
      </p:nvGrpSpPr>
      <p:grpSpPr>
        <a:xfrm>
          <a:off x="0" y="0"/>
          <a:ext cx="0" cy="0"/>
          <a:chOff x="0" y="0"/>
          <a:chExt cx="0" cy="0"/>
        </a:xfrm>
      </p:grpSpPr>
      <p:sp>
        <p:nvSpPr>
          <p:cNvPr id="65" name="Google Shape;65;p9"/>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736601" y="364190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9"/>
          <p:cNvSpPr/>
          <p:nvPr/>
        </p:nvSpPr>
        <p:spPr>
          <a:xfrm>
            <a:off x="6420012" y="-2179980"/>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9"/>
          <p:cNvSpPr txBox="1"/>
          <p:nvPr>
            <p:ph idx="1" type="body"/>
          </p:nvPr>
        </p:nvSpPr>
        <p:spPr>
          <a:xfrm>
            <a:off x="975250" y="4406300"/>
            <a:ext cx="71934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800"/>
              <a:buNone/>
              <a:defRPr sz="1800"/>
            </a:lvl1pPr>
          </a:lstStyle>
          <a:p/>
        </p:txBody>
      </p:sp>
      <p:cxnSp>
        <p:nvCxnSpPr>
          <p:cNvPr id="70" name="Google Shape;70;p9"/>
          <p:cNvCxnSpPr/>
          <p:nvPr/>
        </p:nvCxnSpPr>
        <p:spPr>
          <a:xfrm>
            <a:off x="-6" y="4605283"/>
            <a:ext cx="840900" cy="0"/>
          </a:xfrm>
          <a:prstGeom prst="straightConnector1">
            <a:avLst/>
          </a:prstGeom>
          <a:noFill/>
          <a:ln cap="flat" cmpd="sng" w="9525">
            <a:solidFill>
              <a:schemeClr val="lt2"/>
            </a:solidFill>
            <a:prstDash val="solid"/>
            <a:round/>
            <a:headEnd len="med" w="med" type="none"/>
            <a:tailEnd len="med" w="med" type="diamon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 name="Shape 71"/>
        <p:cNvGrpSpPr/>
        <p:nvPr/>
      </p:nvGrpSpPr>
      <p:grpSpPr>
        <a:xfrm>
          <a:off x="0" y="0"/>
          <a:ext cx="0" cy="0"/>
          <a:chOff x="0" y="0"/>
          <a:chExt cx="0" cy="0"/>
        </a:xfrm>
      </p:grpSpPr>
      <p:sp>
        <p:nvSpPr>
          <p:cNvPr id="72" name="Google Shape;72;p10"/>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0"/>
          <p:cNvSpPr/>
          <p:nvPr/>
        </p:nvSpPr>
        <p:spPr>
          <a:xfrm>
            <a:off x="-1174326" y="2220424"/>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0"/>
          <p:cNvSpPr/>
          <p:nvPr/>
        </p:nvSpPr>
        <p:spPr>
          <a:xfrm>
            <a:off x="6439062" y="-278417"/>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accent4"/>
            </a:gs>
            <a:gs pos="18000">
              <a:schemeClr val="accent3"/>
            </a:gs>
            <a:gs pos="100000">
              <a:schemeClr val="accent1"/>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75250" y="1065267"/>
            <a:ext cx="7193400" cy="393600"/>
          </a:xfrm>
          <a:prstGeom prst="rect">
            <a:avLst/>
          </a:prstGeom>
          <a:noFill/>
          <a:ln>
            <a:noFill/>
          </a:ln>
          <a:effectLst>
            <a:outerShdw rotWithShape="0" algn="bl" dir="5400000" dist="19050">
              <a:schemeClr val="accent1">
                <a:alpha val="15000"/>
              </a:schemeClr>
            </a:outerShdw>
          </a:effectLst>
        </p:spPr>
        <p:txBody>
          <a:bodyPr anchorCtr="0" anchor="ctr" bIns="0" lIns="0" spcFirstLastPara="1" rIns="0" wrap="square" tIns="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p:txBody>
      </p:sp>
      <p:sp>
        <p:nvSpPr>
          <p:cNvPr id="7" name="Google Shape;7;p1"/>
          <p:cNvSpPr txBox="1"/>
          <p:nvPr>
            <p:ph idx="1" type="body"/>
          </p:nvPr>
        </p:nvSpPr>
        <p:spPr>
          <a:xfrm>
            <a:off x="975250" y="1575121"/>
            <a:ext cx="7193400" cy="2702700"/>
          </a:xfrm>
          <a:prstGeom prst="rect">
            <a:avLst/>
          </a:prstGeom>
          <a:noFill/>
          <a:ln>
            <a:noFill/>
          </a:ln>
        </p:spPr>
        <p:txBody>
          <a:bodyPr anchorCtr="0" anchor="t" bIns="0" lIns="0" spcFirstLastPara="1" rIns="0" wrap="square" tIns="0">
            <a:noAutofit/>
          </a:bodyPr>
          <a:lstStyle>
            <a:lvl1pPr indent="-381000" lvl="0" marL="4572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indent="-381000" lvl="1" marL="9144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7.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jp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1.jp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8.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ctrTitle"/>
          </p:nvPr>
        </p:nvSpPr>
        <p:spPr>
          <a:xfrm>
            <a:off x="550200" y="1309425"/>
            <a:ext cx="8043600" cy="187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200"/>
              <a:t>Assignment 1: Automatic Lense Smear Detection</a:t>
            </a:r>
            <a:endParaRPr sz="5200"/>
          </a:p>
          <a:p>
            <a:pPr indent="0" lvl="0" marL="0" rtl="0" algn="l">
              <a:spcBef>
                <a:spcPts val="0"/>
              </a:spcBef>
              <a:spcAft>
                <a:spcPts val="0"/>
              </a:spcAft>
              <a:buNone/>
            </a:pPr>
            <a:r>
              <a:t/>
            </a:r>
            <a:endParaRPr/>
          </a:p>
        </p:txBody>
      </p:sp>
      <p:sp>
        <p:nvSpPr>
          <p:cNvPr id="91" name="Google Shape;91;p14"/>
          <p:cNvSpPr txBox="1"/>
          <p:nvPr>
            <p:ph idx="4294967295" type="subTitle"/>
          </p:nvPr>
        </p:nvSpPr>
        <p:spPr>
          <a:xfrm>
            <a:off x="311700" y="2834125"/>
            <a:ext cx="8520600" cy="7926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CS 513 - Brianna Bransfield and Christopher Morcom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975250" y="689704"/>
            <a:ext cx="71934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Ending Results - Camera 3</a:t>
            </a:r>
            <a:endParaRPr/>
          </a:p>
        </p:txBody>
      </p:sp>
      <p:sp>
        <p:nvSpPr>
          <p:cNvPr id="161" name="Google Shape;161;p23"/>
          <p:cNvSpPr txBox="1"/>
          <p:nvPr>
            <p:ph idx="1" type="body"/>
          </p:nvPr>
        </p:nvSpPr>
        <p:spPr>
          <a:xfrm>
            <a:off x="3446750"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Filtered Mask</a:t>
            </a:r>
            <a:endParaRPr/>
          </a:p>
        </p:txBody>
      </p:sp>
      <p:sp>
        <p:nvSpPr>
          <p:cNvPr id="162" name="Google Shape;162;p23"/>
          <p:cNvSpPr txBox="1"/>
          <p:nvPr>
            <p:ph idx="2" type="body"/>
          </p:nvPr>
        </p:nvSpPr>
        <p:spPr>
          <a:xfrm>
            <a:off x="918031"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Extracted</a:t>
            </a:r>
            <a:endParaRPr/>
          </a:p>
        </p:txBody>
      </p:sp>
      <p:sp>
        <p:nvSpPr>
          <p:cNvPr id="163" name="Google Shape;163;p23"/>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Binary Mask</a:t>
            </a:r>
            <a:endParaRPr/>
          </a:p>
        </p:txBody>
      </p:sp>
      <p:pic>
        <p:nvPicPr>
          <p:cNvPr id="164" name="Google Shape;164;p23"/>
          <p:cNvPicPr preferRelativeResize="0"/>
          <p:nvPr/>
        </p:nvPicPr>
        <p:blipFill>
          <a:blip r:embed="rId3">
            <a:alphaModFix/>
          </a:blip>
          <a:stretch>
            <a:fillRect/>
          </a:stretch>
        </p:blipFill>
        <p:spPr>
          <a:xfrm>
            <a:off x="1051275" y="2168313"/>
            <a:ext cx="1936399" cy="1936399"/>
          </a:xfrm>
          <a:prstGeom prst="rect">
            <a:avLst/>
          </a:prstGeom>
          <a:noFill/>
          <a:ln>
            <a:noFill/>
          </a:ln>
        </p:spPr>
      </p:pic>
      <p:pic>
        <p:nvPicPr>
          <p:cNvPr id="165" name="Google Shape;165;p23"/>
          <p:cNvPicPr preferRelativeResize="0"/>
          <p:nvPr/>
        </p:nvPicPr>
        <p:blipFill>
          <a:blip r:embed="rId4">
            <a:alphaModFix/>
          </a:blip>
          <a:stretch>
            <a:fillRect/>
          </a:stretch>
        </p:blipFill>
        <p:spPr>
          <a:xfrm>
            <a:off x="3580000" y="2168313"/>
            <a:ext cx="1936399" cy="1936399"/>
          </a:xfrm>
          <a:prstGeom prst="rect">
            <a:avLst/>
          </a:prstGeom>
          <a:noFill/>
          <a:ln>
            <a:noFill/>
          </a:ln>
        </p:spPr>
      </p:pic>
      <p:pic>
        <p:nvPicPr>
          <p:cNvPr id="166" name="Google Shape;166;p23"/>
          <p:cNvPicPr preferRelativeResize="0"/>
          <p:nvPr/>
        </p:nvPicPr>
        <p:blipFill>
          <a:blip r:embed="rId5">
            <a:alphaModFix/>
          </a:blip>
          <a:stretch>
            <a:fillRect/>
          </a:stretch>
        </p:blipFill>
        <p:spPr>
          <a:xfrm>
            <a:off x="6108725" y="2168312"/>
            <a:ext cx="1936399" cy="193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975250" y="689704"/>
            <a:ext cx="71934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Ending Results - Camera 5</a:t>
            </a:r>
            <a:endParaRPr/>
          </a:p>
        </p:txBody>
      </p:sp>
      <p:sp>
        <p:nvSpPr>
          <p:cNvPr id="172" name="Google Shape;172;p24"/>
          <p:cNvSpPr txBox="1"/>
          <p:nvPr>
            <p:ph idx="1" type="body"/>
          </p:nvPr>
        </p:nvSpPr>
        <p:spPr>
          <a:xfrm>
            <a:off x="3446750"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Filtered Mask</a:t>
            </a:r>
            <a:endParaRPr/>
          </a:p>
        </p:txBody>
      </p:sp>
      <p:sp>
        <p:nvSpPr>
          <p:cNvPr id="173" name="Google Shape;173;p24"/>
          <p:cNvSpPr txBox="1"/>
          <p:nvPr>
            <p:ph idx="2" type="body"/>
          </p:nvPr>
        </p:nvSpPr>
        <p:spPr>
          <a:xfrm>
            <a:off x="918031"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Extracted</a:t>
            </a:r>
            <a:endParaRPr/>
          </a:p>
        </p:txBody>
      </p:sp>
      <p:sp>
        <p:nvSpPr>
          <p:cNvPr id="174" name="Google Shape;174;p24"/>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Binary Mask</a:t>
            </a:r>
            <a:endParaRPr/>
          </a:p>
        </p:txBody>
      </p:sp>
      <p:pic>
        <p:nvPicPr>
          <p:cNvPr id="175" name="Google Shape;175;p24"/>
          <p:cNvPicPr preferRelativeResize="0"/>
          <p:nvPr/>
        </p:nvPicPr>
        <p:blipFill>
          <a:blip r:embed="rId3">
            <a:alphaModFix/>
          </a:blip>
          <a:stretch>
            <a:fillRect/>
          </a:stretch>
        </p:blipFill>
        <p:spPr>
          <a:xfrm>
            <a:off x="1051275" y="2168313"/>
            <a:ext cx="1936399" cy="1936399"/>
          </a:xfrm>
          <a:prstGeom prst="rect">
            <a:avLst/>
          </a:prstGeom>
          <a:noFill/>
          <a:ln>
            <a:noFill/>
          </a:ln>
        </p:spPr>
      </p:pic>
      <p:pic>
        <p:nvPicPr>
          <p:cNvPr id="176" name="Google Shape;176;p24"/>
          <p:cNvPicPr preferRelativeResize="0"/>
          <p:nvPr/>
        </p:nvPicPr>
        <p:blipFill>
          <a:blip r:embed="rId4">
            <a:alphaModFix/>
          </a:blip>
          <a:stretch>
            <a:fillRect/>
          </a:stretch>
        </p:blipFill>
        <p:spPr>
          <a:xfrm>
            <a:off x="3646625" y="2142175"/>
            <a:ext cx="1936399" cy="1936399"/>
          </a:xfrm>
          <a:prstGeom prst="rect">
            <a:avLst/>
          </a:prstGeom>
          <a:noFill/>
          <a:ln>
            <a:noFill/>
          </a:ln>
        </p:spPr>
      </p:pic>
      <p:pic>
        <p:nvPicPr>
          <p:cNvPr id="177" name="Google Shape;177;p24"/>
          <p:cNvPicPr preferRelativeResize="0"/>
          <p:nvPr/>
        </p:nvPicPr>
        <p:blipFill>
          <a:blip r:embed="rId5">
            <a:alphaModFix/>
          </a:blip>
          <a:stretch>
            <a:fillRect/>
          </a:stretch>
        </p:blipFill>
        <p:spPr>
          <a:xfrm>
            <a:off x="6108725" y="2168312"/>
            <a:ext cx="1936399" cy="1936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Assignment Goal</a:t>
            </a:r>
            <a:endParaRPr/>
          </a:p>
        </p:txBody>
      </p:sp>
      <p:sp>
        <p:nvSpPr>
          <p:cNvPr id="97" name="Google Shape;97;p15"/>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u="sng"/>
              <a:t>Input: </a:t>
            </a:r>
            <a:r>
              <a:rPr lang="en"/>
              <a:t>Given sequence of consecutive street view images - For cameras at varying angles on probe</a:t>
            </a:r>
            <a:endParaRPr/>
          </a:p>
          <a:p>
            <a:pPr indent="-381000" lvl="0" marL="457200" rtl="0" algn="l">
              <a:spcBef>
                <a:spcPts val="0"/>
              </a:spcBef>
              <a:spcAft>
                <a:spcPts val="0"/>
              </a:spcAft>
              <a:buSzPts val="2400"/>
              <a:buChar char="▫"/>
            </a:pPr>
            <a:r>
              <a:rPr lang="en" u="sng"/>
              <a:t>Output:</a:t>
            </a:r>
            <a:r>
              <a:rPr lang="en"/>
              <a:t> Mask of the smear on the lens</a:t>
            </a:r>
            <a:endParaRPr/>
          </a:p>
          <a:p>
            <a:pPr indent="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Approach</a:t>
            </a:r>
            <a:endParaRPr/>
          </a:p>
        </p:txBody>
      </p:sp>
      <p:sp>
        <p:nvSpPr>
          <p:cNvPr id="103" name="Google Shape;103;p16"/>
          <p:cNvSpPr txBox="1"/>
          <p:nvPr>
            <p:ph idx="1" type="body"/>
          </p:nvPr>
        </p:nvSpPr>
        <p:spPr>
          <a:xfrm>
            <a:off x="444625" y="1575125"/>
            <a:ext cx="8276100" cy="3301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AutoNum type="arabicPeriod"/>
            </a:pPr>
            <a:r>
              <a:rPr lang="en"/>
              <a:t>Used OpenCV python for the code</a:t>
            </a:r>
            <a:endParaRPr/>
          </a:p>
          <a:p>
            <a:pPr indent="-381000" lvl="0" marL="457200" rtl="0" algn="l">
              <a:spcBef>
                <a:spcPts val="0"/>
              </a:spcBef>
              <a:spcAft>
                <a:spcPts val="0"/>
              </a:spcAft>
              <a:buSzPts val="2400"/>
              <a:buAutoNum type="arabicPeriod"/>
            </a:pPr>
            <a:r>
              <a:rPr lang="en"/>
              <a:t>To calculate the smear, we assumed the most common feature between </a:t>
            </a:r>
            <a:r>
              <a:rPr lang="en"/>
              <a:t>the</a:t>
            </a:r>
            <a:r>
              <a:rPr lang="en"/>
              <a:t> images was any attenuation or issues with lense of camera (smear)</a:t>
            </a:r>
            <a:endParaRPr/>
          </a:p>
          <a:p>
            <a:pPr indent="-381000" lvl="0" marL="457200" rtl="0" algn="l">
              <a:spcBef>
                <a:spcPts val="0"/>
              </a:spcBef>
              <a:spcAft>
                <a:spcPts val="0"/>
              </a:spcAft>
              <a:buSzPts val="2400"/>
              <a:buAutoNum type="arabicPeriod"/>
            </a:pPr>
            <a:r>
              <a:rPr lang="en"/>
              <a:t>Grey scaled all images to normalize for our application - Smear isn’t color based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Approach Continued ...</a:t>
            </a:r>
            <a:endParaRPr/>
          </a:p>
        </p:txBody>
      </p:sp>
      <p:sp>
        <p:nvSpPr>
          <p:cNvPr id="109" name="Google Shape;109;p17"/>
          <p:cNvSpPr txBox="1"/>
          <p:nvPr>
            <p:ph idx="1" type="body"/>
          </p:nvPr>
        </p:nvSpPr>
        <p:spPr>
          <a:xfrm>
            <a:off x="975250" y="1575121"/>
            <a:ext cx="7193400" cy="2702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4.	</a:t>
            </a:r>
            <a:r>
              <a:rPr lang="en"/>
              <a:t>Divided every pixel of every image by the number of images per camera and added it to a common new mean image</a:t>
            </a:r>
            <a:endParaRPr/>
          </a:p>
          <a:p>
            <a:pPr indent="0" lvl="0" marL="0" rtl="0" algn="l">
              <a:spcBef>
                <a:spcPts val="600"/>
              </a:spcBef>
              <a:spcAft>
                <a:spcPts val="0"/>
              </a:spcAft>
              <a:buNone/>
            </a:pPr>
            <a:r>
              <a:rPr lang="en"/>
              <a:t>5.	When manually scanning through images smear is easier to detect when noise is significantly high since it gives image uniform background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Problems Along the Way</a:t>
            </a:r>
            <a:endParaRPr/>
          </a:p>
        </p:txBody>
      </p:sp>
      <p:sp>
        <p:nvSpPr>
          <p:cNvPr id="115" name="Google Shape;115;p18"/>
          <p:cNvSpPr txBox="1"/>
          <p:nvPr>
            <p:ph idx="1" type="body"/>
          </p:nvPr>
        </p:nvSpPr>
        <p:spPr>
          <a:xfrm>
            <a:off x="363775" y="1575125"/>
            <a:ext cx="8448000" cy="2702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Mean image makes it easier to see smear, but harder for the computer to process - due to gradience and noise</a:t>
            </a:r>
            <a:endParaRPr/>
          </a:p>
          <a:p>
            <a:pPr indent="-381000" lvl="0" marL="457200" rtl="0" algn="l">
              <a:spcBef>
                <a:spcPts val="0"/>
              </a:spcBef>
              <a:spcAft>
                <a:spcPts val="0"/>
              </a:spcAft>
              <a:buSzPts val="2400"/>
              <a:buChar char="▫"/>
            </a:pPr>
            <a:r>
              <a:rPr lang="en"/>
              <a:t>When processing the noise we ran into issues where this could have been mistaken for smear</a:t>
            </a:r>
            <a:endParaRPr/>
          </a:p>
          <a:p>
            <a:pPr indent="-381000" lvl="1" marL="914400" rtl="0" algn="l">
              <a:spcBef>
                <a:spcPts val="0"/>
              </a:spcBef>
              <a:spcAft>
                <a:spcPts val="0"/>
              </a:spcAft>
              <a:buClr>
                <a:srgbClr val="FFFFFF"/>
              </a:buClr>
              <a:buSzPts val="2400"/>
              <a:buChar char="▫"/>
            </a:pPr>
            <a:r>
              <a:rPr lang="en">
                <a:solidFill>
                  <a:srgbClr val="FFFFFF"/>
                </a:solidFill>
              </a:rPr>
              <a:t>Seen in binary image mask since it covers areas the smear </a:t>
            </a:r>
            <a:r>
              <a:rPr lang="en">
                <a:solidFill>
                  <a:srgbClr val="FFFFFF"/>
                </a:solidFill>
              </a:rPr>
              <a:t>does not</a:t>
            </a:r>
            <a:r>
              <a:rPr lang="en">
                <a:solidFill>
                  <a:srgbClr val="FFFFFF"/>
                </a:solidFill>
              </a:rPr>
              <a:t> and vice versa</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Camera 0 Images - Noise Interference</a:t>
            </a:r>
            <a:endParaRPr/>
          </a:p>
        </p:txBody>
      </p:sp>
      <p:pic>
        <p:nvPicPr>
          <p:cNvPr id="121" name="Google Shape;121;p19"/>
          <p:cNvPicPr preferRelativeResize="0"/>
          <p:nvPr/>
        </p:nvPicPr>
        <p:blipFill>
          <a:blip r:embed="rId3">
            <a:alphaModFix/>
          </a:blip>
          <a:stretch>
            <a:fillRect/>
          </a:stretch>
        </p:blipFill>
        <p:spPr>
          <a:xfrm>
            <a:off x="457200" y="1611267"/>
            <a:ext cx="3379836" cy="3379836"/>
          </a:xfrm>
          <a:prstGeom prst="rect">
            <a:avLst/>
          </a:prstGeom>
          <a:noFill/>
          <a:ln>
            <a:noFill/>
          </a:ln>
        </p:spPr>
      </p:pic>
      <p:pic>
        <p:nvPicPr>
          <p:cNvPr id="122" name="Google Shape;122;p19"/>
          <p:cNvPicPr preferRelativeResize="0"/>
          <p:nvPr/>
        </p:nvPicPr>
        <p:blipFill>
          <a:blip r:embed="rId4">
            <a:alphaModFix/>
          </a:blip>
          <a:stretch>
            <a:fillRect/>
          </a:stretch>
        </p:blipFill>
        <p:spPr>
          <a:xfrm>
            <a:off x="5208636" y="1611267"/>
            <a:ext cx="3379836" cy="33798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975250" y="689704"/>
            <a:ext cx="71934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Ending Results - Camera 0</a:t>
            </a:r>
            <a:endParaRPr/>
          </a:p>
        </p:txBody>
      </p:sp>
      <p:sp>
        <p:nvSpPr>
          <p:cNvPr id="128" name="Google Shape;128;p20"/>
          <p:cNvSpPr txBox="1"/>
          <p:nvPr>
            <p:ph idx="1" type="body"/>
          </p:nvPr>
        </p:nvSpPr>
        <p:spPr>
          <a:xfrm>
            <a:off x="3446750"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Filtered Mask</a:t>
            </a:r>
            <a:endParaRPr/>
          </a:p>
        </p:txBody>
      </p:sp>
      <p:sp>
        <p:nvSpPr>
          <p:cNvPr id="129" name="Google Shape;129;p20"/>
          <p:cNvSpPr txBox="1"/>
          <p:nvPr>
            <p:ph idx="2" type="body"/>
          </p:nvPr>
        </p:nvSpPr>
        <p:spPr>
          <a:xfrm>
            <a:off x="918031"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Extracted</a:t>
            </a:r>
            <a:endParaRPr/>
          </a:p>
        </p:txBody>
      </p:sp>
      <p:sp>
        <p:nvSpPr>
          <p:cNvPr id="130" name="Google Shape;130;p20"/>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Binary Mask</a:t>
            </a:r>
            <a:endParaRPr/>
          </a:p>
        </p:txBody>
      </p:sp>
      <p:pic>
        <p:nvPicPr>
          <p:cNvPr id="131" name="Google Shape;131;p20"/>
          <p:cNvPicPr preferRelativeResize="0"/>
          <p:nvPr/>
        </p:nvPicPr>
        <p:blipFill>
          <a:blip r:embed="rId3">
            <a:alphaModFix/>
          </a:blip>
          <a:stretch>
            <a:fillRect/>
          </a:stretch>
        </p:blipFill>
        <p:spPr>
          <a:xfrm>
            <a:off x="1051275" y="2168325"/>
            <a:ext cx="1936399" cy="1936399"/>
          </a:xfrm>
          <a:prstGeom prst="rect">
            <a:avLst/>
          </a:prstGeom>
          <a:noFill/>
          <a:ln>
            <a:noFill/>
          </a:ln>
        </p:spPr>
      </p:pic>
      <p:pic>
        <p:nvPicPr>
          <p:cNvPr id="132" name="Google Shape;132;p20"/>
          <p:cNvPicPr preferRelativeResize="0"/>
          <p:nvPr/>
        </p:nvPicPr>
        <p:blipFill>
          <a:blip r:embed="rId4">
            <a:alphaModFix/>
          </a:blip>
          <a:stretch>
            <a:fillRect/>
          </a:stretch>
        </p:blipFill>
        <p:spPr>
          <a:xfrm>
            <a:off x="6108724" y="2168312"/>
            <a:ext cx="1936399" cy="1936425"/>
          </a:xfrm>
          <a:prstGeom prst="rect">
            <a:avLst/>
          </a:prstGeom>
          <a:noFill/>
          <a:ln>
            <a:noFill/>
          </a:ln>
        </p:spPr>
      </p:pic>
      <p:pic>
        <p:nvPicPr>
          <p:cNvPr id="133" name="Google Shape;133;p20"/>
          <p:cNvPicPr preferRelativeResize="0"/>
          <p:nvPr/>
        </p:nvPicPr>
        <p:blipFill>
          <a:blip r:embed="rId5">
            <a:alphaModFix/>
          </a:blip>
          <a:stretch>
            <a:fillRect/>
          </a:stretch>
        </p:blipFill>
        <p:spPr>
          <a:xfrm>
            <a:off x="3580000" y="2168325"/>
            <a:ext cx="1936399" cy="1936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975250" y="689704"/>
            <a:ext cx="71934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Ending Results - Camera 1</a:t>
            </a:r>
            <a:endParaRPr/>
          </a:p>
        </p:txBody>
      </p:sp>
      <p:sp>
        <p:nvSpPr>
          <p:cNvPr id="139" name="Google Shape;139;p21"/>
          <p:cNvSpPr txBox="1"/>
          <p:nvPr>
            <p:ph idx="1" type="body"/>
          </p:nvPr>
        </p:nvSpPr>
        <p:spPr>
          <a:xfrm>
            <a:off x="3446750"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Filtered Mask</a:t>
            </a:r>
            <a:endParaRPr/>
          </a:p>
        </p:txBody>
      </p:sp>
      <p:sp>
        <p:nvSpPr>
          <p:cNvPr id="140" name="Google Shape;140;p21"/>
          <p:cNvSpPr txBox="1"/>
          <p:nvPr>
            <p:ph idx="2" type="body"/>
          </p:nvPr>
        </p:nvSpPr>
        <p:spPr>
          <a:xfrm>
            <a:off x="918031"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Extracted</a:t>
            </a:r>
            <a:endParaRPr/>
          </a:p>
        </p:txBody>
      </p:sp>
      <p:sp>
        <p:nvSpPr>
          <p:cNvPr id="141" name="Google Shape;141;p21"/>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Binary Mask</a:t>
            </a:r>
            <a:endParaRPr/>
          </a:p>
        </p:txBody>
      </p:sp>
      <p:pic>
        <p:nvPicPr>
          <p:cNvPr id="142" name="Google Shape;142;p21"/>
          <p:cNvPicPr preferRelativeResize="0"/>
          <p:nvPr/>
        </p:nvPicPr>
        <p:blipFill>
          <a:blip r:embed="rId3">
            <a:alphaModFix/>
          </a:blip>
          <a:stretch>
            <a:fillRect/>
          </a:stretch>
        </p:blipFill>
        <p:spPr>
          <a:xfrm>
            <a:off x="1051275" y="2168313"/>
            <a:ext cx="1936399" cy="1936399"/>
          </a:xfrm>
          <a:prstGeom prst="rect">
            <a:avLst/>
          </a:prstGeom>
          <a:noFill/>
          <a:ln>
            <a:noFill/>
          </a:ln>
        </p:spPr>
      </p:pic>
      <p:pic>
        <p:nvPicPr>
          <p:cNvPr id="143" name="Google Shape;143;p21"/>
          <p:cNvPicPr preferRelativeResize="0"/>
          <p:nvPr/>
        </p:nvPicPr>
        <p:blipFill>
          <a:blip r:embed="rId4">
            <a:alphaModFix/>
          </a:blip>
          <a:stretch>
            <a:fillRect/>
          </a:stretch>
        </p:blipFill>
        <p:spPr>
          <a:xfrm>
            <a:off x="3580000" y="2168313"/>
            <a:ext cx="1936399" cy="1936399"/>
          </a:xfrm>
          <a:prstGeom prst="rect">
            <a:avLst/>
          </a:prstGeom>
          <a:noFill/>
          <a:ln>
            <a:noFill/>
          </a:ln>
        </p:spPr>
      </p:pic>
      <p:pic>
        <p:nvPicPr>
          <p:cNvPr id="144" name="Google Shape;144;p21"/>
          <p:cNvPicPr preferRelativeResize="0"/>
          <p:nvPr/>
        </p:nvPicPr>
        <p:blipFill>
          <a:blip r:embed="rId5">
            <a:alphaModFix/>
          </a:blip>
          <a:stretch>
            <a:fillRect/>
          </a:stretch>
        </p:blipFill>
        <p:spPr>
          <a:xfrm>
            <a:off x="6108725" y="2168313"/>
            <a:ext cx="1936399" cy="1936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975250" y="689704"/>
            <a:ext cx="7193400" cy="432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Ending Results - Camera 2</a:t>
            </a:r>
            <a:endParaRPr/>
          </a:p>
        </p:txBody>
      </p:sp>
      <p:sp>
        <p:nvSpPr>
          <p:cNvPr id="150" name="Google Shape;150;p22"/>
          <p:cNvSpPr txBox="1"/>
          <p:nvPr>
            <p:ph idx="1" type="body"/>
          </p:nvPr>
        </p:nvSpPr>
        <p:spPr>
          <a:xfrm>
            <a:off x="3446750"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Filtered Mask</a:t>
            </a:r>
            <a:endParaRPr/>
          </a:p>
        </p:txBody>
      </p:sp>
      <p:sp>
        <p:nvSpPr>
          <p:cNvPr id="151" name="Google Shape;151;p22"/>
          <p:cNvSpPr txBox="1"/>
          <p:nvPr>
            <p:ph idx="2" type="body"/>
          </p:nvPr>
        </p:nvSpPr>
        <p:spPr>
          <a:xfrm>
            <a:off x="918031"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Mean Extracted</a:t>
            </a:r>
            <a:endParaRPr/>
          </a:p>
        </p:txBody>
      </p:sp>
      <p:sp>
        <p:nvSpPr>
          <p:cNvPr id="152" name="Google Shape;152;p22"/>
          <p:cNvSpPr txBox="1"/>
          <p:nvPr>
            <p:ph idx="3" type="body"/>
          </p:nvPr>
        </p:nvSpPr>
        <p:spPr>
          <a:xfrm>
            <a:off x="5975475" y="1575125"/>
            <a:ext cx="2202900" cy="27027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a:t>Binary Mask</a:t>
            </a:r>
            <a:endParaRPr/>
          </a:p>
        </p:txBody>
      </p:sp>
      <p:pic>
        <p:nvPicPr>
          <p:cNvPr id="153" name="Google Shape;153;p22"/>
          <p:cNvPicPr preferRelativeResize="0"/>
          <p:nvPr/>
        </p:nvPicPr>
        <p:blipFill>
          <a:blip r:embed="rId3">
            <a:alphaModFix/>
          </a:blip>
          <a:stretch>
            <a:fillRect/>
          </a:stretch>
        </p:blipFill>
        <p:spPr>
          <a:xfrm>
            <a:off x="975250" y="2168313"/>
            <a:ext cx="1936399" cy="1936399"/>
          </a:xfrm>
          <a:prstGeom prst="rect">
            <a:avLst/>
          </a:prstGeom>
          <a:noFill/>
          <a:ln>
            <a:noFill/>
          </a:ln>
        </p:spPr>
      </p:pic>
      <p:pic>
        <p:nvPicPr>
          <p:cNvPr id="154" name="Google Shape;154;p22"/>
          <p:cNvPicPr preferRelativeResize="0"/>
          <p:nvPr/>
        </p:nvPicPr>
        <p:blipFill>
          <a:blip r:embed="rId4">
            <a:alphaModFix/>
          </a:blip>
          <a:stretch>
            <a:fillRect/>
          </a:stretch>
        </p:blipFill>
        <p:spPr>
          <a:xfrm>
            <a:off x="3580000" y="2168313"/>
            <a:ext cx="1936399" cy="1936399"/>
          </a:xfrm>
          <a:prstGeom prst="rect">
            <a:avLst/>
          </a:prstGeom>
          <a:noFill/>
          <a:ln>
            <a:noFill/>
          </a:ln>
        </p:spPr>
      </p:pic>
      <p:pic>
        <p:nvPicPr>
          <p:cNvPr id="155" name="Google Shape;155;p22"/>
          <p:cNvPicPr preferRelativeResize="0"/>
          <p:nvPr/>
        </p:nvPicPr>
        <p:blipFill>
          <a:blip r:embed="rId5">
            <a:alphaModFix/>
          </a:blip>
          <a:stretch>
            <a:fillRect/>
          </a:stretch>
        </p:blipFill>
        <p:spPr>
          <a:xfrm>
            <a:off x="6184750" y="2168313"/>
            <a:ext cx="1936399" cy="1936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